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97675" cy="99282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-3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2004" y="1020511"/>
            <a:ext cx="6026444" cy="42011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  <a:latin typeface="Golos Text" panose="020B0604020202020204" charset="0"/>
                <a:ea typeface="Golos Text" panose="020B0604020202020204" charset="0"/>
              </a:rPr>
              <a:t>Уважаемые налогоплательщики!</a:t>
            </a:r>
          </a:p>
          <a:p>
            <a:pPr algn="ctr">
              <a:spcAft>
                <a:spcPts val="0"/>
              </a:spcAft>
            </a:pPr>
            <a:endParaRPr lang="ru-RU" sz="1700" b="1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>
              <a:spcAft>
                <a:spcPts val="0"/>
              </a:spcAft>
            </a:pP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Межрайонная ИФНС России №13 по Московской области 19.07.2024г.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10-00 проведет вебинар на тему: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Популяризация Личных кабинетов для Юридических лиц и Индивидуальных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предпринимателей. Сдача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отчетности в электронном виде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Порядок подачи Уведомлений об исчисленных суммах налогов, авансовых платежей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Единый Налоговый Счет (ЕНС). Порядок распределения Единого Налогового Платежа.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Вопросы, связанные с внедрением безвозмездной         государственной услуге по выпуску квалифицированной электронной подписи в Удостоверяющем центре ФНС России.</a:t>
            </a: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552004" y="5641569"/>
            <a:ext cx="5851861" cy="8925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>
              <a:spcAft>
                <a:spcPts val="1200"/>
              </a:spcAft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Ссылка для подключения: </a:t>
            </a:r>
          </a:p>
          <a:p>
            <a:pPr marL="171450" indent="-171450">
              <a:spcAft>
                <a:spcPts val="1200"/>
              </a:spcAft>
              <a:buFontTx/>
              <a:buChar char="-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https://w.saby.ru/webinar/0884ae61-6241-41d2-bff9-02abc4886212</a:t>
            </a:r>
            <a:endParaRPr lang="en-US" sz="1600" b="1" dirty="0" smtClean="0">
              <a:solidFill>
                <a:srgbClr val="0070C0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36B5624-CAAD-831A-F8B8-4057D2AE281C}"/>
              </a:ext>
            </a:extLst>
          </p:cNvPr>
          <p:cNvGrpSpPr/>
          <p:nvPr/>
        </p:nvGrpSpPr>
        <p:grpSpPr>
          <a:xfrm>
            <a:off x="1925783" y="6569308"/>
            <a:ext cx="2978898" cy="1504979"/>
            <a:chOff x="1714453" y="4846320"/>
            <a:chExt cx="3429094" cy="18567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38B66F7-E113-BF5F-F5D9-590345BB5692}"/>
                </a:ext>
              </a:extLst>
            </p:cNvPr>
            <p:cNvGrpSpPr/>
            <p:nvPr/>
          </p:nvGrpSpPr>
          <p:grpSpPr>
            <a:xfrm>
              <a:off x="1714453" y="4846320"/>
              <a:ext cx="3429094" cy="1856722"/>
              <a:chOff x="3609922" y="4997885"/>
              <a:chExt cx="2869258" cy="155359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567F47A1-E3D4-232D-73AC-72F81A470653}"/>
                  </a:ext>
                </a:extLst>
              </p:cNvPr>
              <p:cNvSpPr/>
              <p:nvPr/>
            </p:nvSpPr>
            <p:spPr>
              <a:xfrm>
                <a:off x="3984175" y="4997885"/>
                <a:ext cx="2120752" cy="1434624"/>
              </a:xfrm>
              <a:custGeom>
                <a:avLst/>
                <a:gdLst>
                  <a:gd name="connsiteX0" fmla="*/ 187482 w 205625"/>
                  <a:gd name="connsiteY0" fmla="*/ 120956 h 139099"/>
                  <a:gd name="connsiteX1" fmla="*/ 18143 w 205625"/>
                  <a:gd name="connsiteY1" fmla="*/ 120956 h 139099"/>
                  <a:gd name="connsiteX2" fmla="*/ 18143 w 205625"/>
                  <a:gd name="connsiteY2" fmla="*/ 18143 h 139099"/>
                  <a:gd name="connsiteX3" fmla="*/ 187482 w 205625"/>
                  <a:gd name="connsiteY3" fmla="*/ 18143 h 139099"/>
                  <a:gd name="connsiteX4" fmla="*/ 187482 w 205625"/>
                  <a:gd name="connsiteY4" fmla="*/ 120956 h 139099"/>
                  <a:gd name="connsiteX5" fmla="*/ 205626 w 205625"/>
                  <a:gd name="connsiteY5" fmla="*/ 12096 h 139099"/>
                  <a:gd name="connsiteX6" fmla="*/ 193530 w 205625"/>
                  <a:gd name="connsiteY6" fmla="*/ 0 h 139099"/>
                  <a:gd name="connsiteX7" fmla="*/ 12096 w 205625"/>
                  <a:gd name="connsiteY7" fmla="*/ 0 h 139099"/>
                  <a:gd name="connsiteX8" fmla="*/ 0 w 205625"/>
                  <a:gd name="connsiteY8" fmla="*/ 12096 h 139099"/>
                  <a:gd name="connsiteX9" fmla="*/ 0 w 205625"/>
                  <a:gd name="connsiteY9" fmla="*/ 139100 h 139099"/>
                  <a:gd name="connsiteX10" fmla="*/ 205626 w 205625"/>
                  <a:gd name="connsiteY10" fmla="*/ 139100 h 139099"/>
                  <a:gd name="connsiteX11" fmla="*/ 205626 w 205625"/>
                  <a:gd name="connsiteY11" fmla="*/ 12096 h 1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5625" h="139099">
                    <a:moveTo>
                      <a:pt x="187482" y="120956"/>
                    </a:moveTo>
                    <a:lnTo>
                      <a:pt x="18143" y="120956"/>
                    </a:lnTo>
                    <a:lnTo>
                      <a:pt x="18143" y="18143"/>
                    </a:lnTo>
                    <a:lnTo>
                      <a:pt x="187482" y="18143"/>
                    </a:lnTo>
                    <a:lnTo>
                      <a:pt x="187482" y="120956"/>
                    </a:lnTo>
                    <a:close/>
                    <a:moveTo>
                      <a:pt x="205626" y="12096"/>
                    </a:moveTo>
                    <a:cubicBezTo>
                      <a:pt x="205626" y="5443"/>
                      <a:pt x="200183" y="0"/>
                      <a:pt x="193530" y="0"/>
                    </a:cubicBezTo>
                    <a:lnTo>
                      <a:pt x="12096" y="0"/>
                    </a:lnTo>
                    <a:cubicBezTo>
                      <a:pt x="5443" y="0"/>
                      <a:pt x="0" y="5443"/>
                      <a:pt x="0" y="12096"/>
                    </a:cubicBezTo>
                    <a:lnTo>
                      <a:pt x="0" y="139100"/>
                    </a:lnTo>
                    <a:lnTo>
                      <a:pt x="205626" y="139100"/>
                    </a:lnTo>
                    <a:lnTo>
                      <a:pt x="205626" y="12096"/>
                    </a:lnTo>
                    <a:close/>
                  </a:path>
                </a:pathLst>
              </a:custGeom>
              <a:solidFill>
                <a:srgbClr val="00B0F0"/>
              </a:solidFill>
              <a:ln w="2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los Text" panose="020B0604020202020204" charset="0"/>
                  <a:ea typeface="Golos Text" panose="020B0604020202020204" charset="0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810D9F37-EB68-D765-FAAC-F0F10A30D794}"/>
                  </a:ext>
                </a:extLst>
              </p:cNvPr>
              <p:cNvSpPr/>
              <p:nvPr/>
            </p:nvSpPr>
            <p:spPr>
              <a:xfrm>
                <a:off x="3609922" y="6364356"/>
                <a:ext cx="2869258" cy="187121"/>
              </a:xfrm>
              <a:custGeom>
                <a:avLst/>
                <a:gdLst>
                  <a:gd name="connsiteX0" fmla="*/ 157243 w 278199"/>
                  <a:gd name="connsiteY0" fmla="*/ 0 h 18143"/>
                  <a:gd name="connsiteX1" fmla="*/ 157243 w 278199"/>
                  <a:gd name="connsiteY1" fmla="*/ 3024 h 18143"/>
                  <a:gd name="connsiteX2" fmla="*/ 154219 w 278199"/>
                  <a:gd name="connsiteY2" fmla="*/ 6048 h 18143"/>
                  <a:gd name="connsiteX3" fmla="*/ 123980 w 278199"/>
                  <a:gd name="connsiteY3" fmla="*/ 6048 h 18143"/>
                  <a:gd name="connsiteX4" fmla="*/ 120956 w 278199"/>
                  <a:gd name="connsiteY4" fmla="*/ 3024 h 18143"/>
                  <a:gd name="connsiteX5" fmla="*/ 120956 w 278199"/>
                  <a:gd name="connsiteY5" fmla="*/ 0 h 18143"/>
                  <a:gd name="connsiteX6" fmla="*/ 0 w 278199"/>
                  <a:gd name="connsiteY6" fmla="*/ 0 h 18143"/>
                  <a:gd name="connsiteX7" fmla="*/ 0 w 278199"/>
                  <a:gd name="connsiteY7" fmla="*/ 6048 h 18143"/>
                  <a:gd name="connsiteX8" fmla="*/ 12096 w 278199"/>
                  <a:gd name="connsiteY8" fmla="*/ 18143 h 18143"/>
                  <a:gd name="connsiteX9" fmla="*/ 266104 w 278199"/>
                  <a:gd name="connsiteY9" fmla="*/ 18143 h 18143"/>
                  <a:gd name="connsiteX10" fmla="*/ 278199 w 278199"/>
                  <a:gd name="connsiteY10" fmla="*/ 6048 h 18143"/>
                  <a:gd name="connsiteX11" fmla="*/ 278199 w 278199"/>
                  <a:gd name="connsiteY11" fmla="*/ 0 h 18143"/>
                  <a:gd name="connsiteX12" fmla="*/ 157243 w 278199"/>
                  <a:gd name="connsiteY12" fmla="*/ 0 h 1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8199" h="18143">
                    <a:moveTo>
                      <a:pt x="157243" y="0"/>
                    </a:moveTo>
                    <a:lnTo>
                      <a:pt x="157243" y="3024"/>
                    </a:lnTo>
                    <a:cubicBezTo>
                      <a:pt x="157243" y="4838"/>
                      <a:pt x="156034" y="6048"/>
                      <a:pt x="154219" y="6048"/>
                    </a:cubicBezTo>
                    <a:lnTo>
                      <a:pt x="123980" y="6048"/>
                    </a:lnTo>
                    <a:cubicBezTo>
                      <a:pt x="122166" y="6048"/>
                      <a:pt x="120956" y="4838"/>
                      <a:pt x="120956" y="3024"/>
                    </a:cubicBezTo>
                    <a:lnTo>
                      <a:pt x="120956" y="0"/>
                    </a:lnTo>
                    <a:lnTo>
                      <a:pt x="0" y="0"/>
                    </a:lnTo>
                    <a:lnTo>
                      <a:pt x="0" y="6048"/>
                    </a:lnTo>
                    <a:cubicBezTo>
                      <a:pt x="0" y="12700"/>
                      <a:pt x="5443" y="18143"/>
                      <a:pt x="12096" y="18143"/>
                    </a:cubicBezTo>
                    <a:lnTo>
                      <a:pt x="266104" y="18143"/>
                    </a:lnTo>
                    <a:cubicBezTo>
                      <a:pt x="272756" y="18143"/>
                      <a:pt x="278199" y="12700"/>
                      <a:pt x="278199" y="6048"/>
                    </a:cubicBezTo>
                    <a:lnTo>
                      <a:pt x="278199" y="0"/>
                    </a:lnTo>
                    <a:lnTo>
                      <a:pt x="157243" y="0"/>
                    </a:lnTo>
                    <a:close/>
                  </a:path>
                </a:pathLst>
              </a:custGeom>
              <a:solidFill>
                <a:srgbClr val="C9EAFA"/>
              </a:solidFill>
              <a:ln w="1213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>
                  <a:latin typeface="Golos Text" panose="020B0604020202020204" charset="0"/>
                  <a:ea typeface="Golos Text" panose="020B0604020202020204" charset="0"/>
                </a:endParaRPr>
              </a:p>
            </p:txBody>
          </p:sp>
        </p:grpSp>
        <p:pic>
          <p:nvPicPr>
            <p:cNvPr id="21" name="Graphic 20" descr="Badge Tick1 with solid fill">
              <a:extLst>
                <a:ext uri="{FF2B5EF4-FFF2-40B4-BE49-F238E27FC236}">
                  <a16:creationId xmlns:a16="http://schemas.microsoft.com/office/drawing/2014/main" xmlns="" id="{9934F9CF-7C33-2181-E1C0-DEF2175F9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139440" y="5645963"/>
              <a:ext cx="579120" cy="579120"/>
            </a:xfrm>
            <a:prstGeom prst="rect">
              <a:avLst/>
            </a:prstGeom>
          </p:spPr>
        </p:pic>
      </p:grpSp>
      <p:pic>
        <p:nvPicPr>
          <p:cNvPr id="2" name="Picture 2" descr="http://qrcoder.ru/code/?https%3A%2F%2Fvk.com%2Fclub222407118&amp;4&amp;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094" y="8638663"/>
            <a:ext cx="1199887" cy="1082066"/>
          </a:xfrm>
          <a:prstGeom prst="rect">
            <a:avLst/>
          </a:prstGeom>
          <a:noFill/>
        </p:spPr>
      </p:pic>
      <p:sp>
        <p:nvSpPr>
          <p:cNvPr id="15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3E4AA7-B12D-C265-26AB-0966A48309FE}"/>
              </a:ext>
            </a:extLst>
          </p:cNvPr>
          <p:cNvSpPr txBox="1"/>
          <p:nvPr/>
        </p:nvSpPr>
        <p:spPr>
          <a:xfrm>
            <a:off x="3927619" y="8253208"/>
            <a:ext cx="2650829" cy="4847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Чтобы перейти </a:t>
            </a:r>
            <a:r>
              <a:rPr lang="ru-RU" sz="105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на страничку </a:t>
            </a:r>
            <a:r>
              <a:rPr lang="ru-RU" sz="1050" dirty="0" err="1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ВКонтакте</a:t>
            </a:r>
            <a:r>
              <a:rPr lang="ru-RU" sz="105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, </a:t>
            </a: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наведите </a:t>
            </a:r>
            <a:r>
              <a:rPr lang="ru-RU" sz="105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камеру </a:t>
            </a: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Вашего смартфона на </a:t>
            </a:r>
            <a:r>
              <a:rPr lang="ru-RU" sz="105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QR-код</a:t>
            </a:r>
            <a:endParaRPr lang="ru-RU" sz="105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164299</TotalTime>
  <Words>107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Богатырева Ольга Асхатовна</cp:lastModifiedBy>
  <cp:revision>1931</cp:revision>
  <cp:lastPrinted>2022-03-21T08:32:16Z</cp:lastPrinted>
  <dcterms:created xsi:type="dcterms:W3CDTF">2014-10-08T23:03:32Z</dcterms:created>
  <dcterms:modified xsi:type="dcterms:W3CDTF">2024-07-15T09:01:10Z</dcterms:modified>
</cp:coreProperties>
</file>